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81000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75564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3511296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526694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7022592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877824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053388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2289535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404518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/>
    <p:restoredTop sz="94682"/>
  </p:normalViewPr>
  <p:slideViewPr>
    <p:cSldViewPr snapToGrid="0" snapToObjects="1">
      <p:cViewPr>
        <p:scale>
          <a:sx n="28" d="100"/>
          <a:sy n="28" d="100"/>
        </p:scale>
        <p:origin x="33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0544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705555" latinLnBrk="0">
      <a:defRPr sz="900">
        <a:latin typeface="+mn-lt"/>
        <a:ea typeface="+mn-ea"/>
        <a:cs typeface="+mn-cs"/>
        <a:sym typeface="Helvetica"/>
      </a:defRPr>
    </a:lvl1pPr>
    <a:lvl2pPr indent="228600" defTabSz="705555" latinLnBrk="0">
      <a:defRPr sz="900">
        <a:latin typeface="+mn-lt"/>
        <a:ea typeface="+mn-ea"/>
        <a:cs typeface="+mn-cs"/>
        <a:sym typeface="Helvetica"/>
      </a:defRPr>
    </a:lvl2pPr>
    <a:lvl3pPr indent="457200" defTabSz="705555" latinLnBrk="0">
      <a:defRPr sz="900">
        <a:latin typeface="+mn-lt"/>
        <a:ea typeface="+mn-ea"/>
        <a:cs typeface="+mn-cs"/>
        <a:sym typeface="Helvetica"/>
      </a:defRPr>
    </a:lvl3pPr>
    <a:lvl4pPr indent="685800" defTabSz="705555" latinLnBrk="0">
      <a:defRPr sz="900">
        <a:latin typeface="+mn-lt"/>
        <a:ea typeface="+mn-ea"/>
        <a:cs typeface="+mn-cs"/>
        <a:sym typeface="Helvetica"/>
      </a:defRPr>
    </a:lvl4pPr>
    <a:lvl5pPr indent="914400" defTabSz="705555" latinLnBrk="0">
      <a:defRPr sz="900">
        <a:latin typeface="+mn-lt"/>
        <a:ea typeface="+mn-ea"/>
        <a:cs typeface="+mn-cs"/>
        <a:sym typeface="Helvetica"/>
      </a:defRPr>
    </a:lvl5pPr>
    <a:lvl6pPr indent="1143000" defTabSz="705555" latinLnBrk="0">
      <a:defRPr sz="900">
        <a:latin typeface="+mn-lt"/>
        <a:ea typeface="+mn-ea"/>
        <a:cs typeface="+mn-cs"/>
        <a:sym typeface="Helvetica"/>
      </a:defRPr>
    </a:lvl6pPr>
    <a:lvl7pPr indent="1371600" defTabSz="705555" latinLnBrk="0">
      <a:defRPr sz="900">
        <a:latin typeface="+mn-lt"/>
        <a:ea typeface="+mn-ea"/>
        <a:cs typeface="+mn-cs"/>
        <a:sym typeface="Helvetica"/>
      </a:defRPr>
    </a:lvl7pPr>
    <a:lvl8pPr indent="1600200" defTabSz="705555" latinLnBrk="0">
      <a:defRPr sz="900">
        <a:latin typeface="+mn-lt"/>
        <a:ea typeface="+mn-ea"/>
        <a:cs typeface="+mn-cs"/>
        <a:sym typeface="Helvetica"/>
      </a:defRPr>
    </a:lvl8pPr>
    <a:lvl9pPr indent="1828800" defTabSz="705555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4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404260" y="6623903"/>
            <a:ext cx="21290170" cy="7771209"/>
          </a:xfrm>
          <a:prstGeom prst="rect">
            <a:avLst/>
          </a:prstGeom>
        </p:spPr>
        <p:txBody>
          <a:bodyPr anchor="b"/>
          <a:lstStyle>
            <a:lvl1pPr algn="ctr">
              <a:defRPr sz="202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51615" y="14652890"/>
            <a:ext cx="17395466" cy="40231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1pPr>
            <a:lvl2pPr marL="0" indent="150876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2pPr>
            <a:lvl3pPr marL="0" indent="301752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3pPr>
            <a:lvl4pPr marL="0" indent="4526279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4pPr>
            <a:lvl5pPr marL="0" indent="603504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501949"/>
            <a:ext cx="24447503" cy="132291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26888507" y="2311688"/>
            <a:ext cx="5061868" cy="194194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9" y="2311688"/>
            <a:ext cx="19435117" cy="1941942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466666"/>
            <a:ext cx="24447503" cy="132644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75759" y="4819856"/>
            <a:ext cx="24477471" cy="10565695"/>
          </a:xfrm>
          <a:prstGeom prst="rect">
            <a:avLst/>
          </a:prstGeom>
        </p:spPr>
        <p:txBody>
          <a:bodyPr anchor="b"/>
          <a:lstStyle>
            <a:lvl1pPr algn="r">
              <a:defRPr sz="20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5759" y="15616031"/>
            <a:ext cx="24477471" cy="423453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1pPr>
            <a:lvl2pPr marL="0" indent="150876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2pPr>
            <a:lvl3pPr marL="0" indent="301752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3pPr>
            <a:lvl4pPr marL="0" indent="4526279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4pPr>
            <a:lvl5pPr marL="0" indent="603504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Freeform 6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Crop MarkFreeform 7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466668"/>
            <a:ext cx="11325384" cy="132644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667519"/>
            <a:ext cx="11325384" cy="305152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1pPr>
            <a:lvl2pPr marL="0" indent="150876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2pPr>
            <a:lvl3pPr marL="0" indent="301752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3pPr>
            <a:lvl4pPr marL="0" indent="4526279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4pPr>
            <a:lvl5pPr marL="0" indent="603504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142395" y="8702792"/>
            <a:ext cx="11325384" cy="3051528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57457" y="2540003"/>
            <a:ext cx="13271501" cy="19167594"/>
          </a:xfrm>
          <a:prstGeom prst="rect">
            <a:avLst/>
          </a:prstGeom>
        </p:spPr>
        <p:txBody>
          <a:bodyPr/>
          <a:lstStyle>
            <a:lvl1pPr marL="1280159" indent="-1280159">
              <a:defRPr sz="5000"/>
            </a:lvl1pPr>
            <a:lvl2pPr marL="1280159" indent="-1280159">
              <a:defRPr sz="5000"/>
            </a:lvl2pPr>
            <a:lvl3pPr marL="1432043" indent="-1432043">
              <a:defRPr sz="5000"/>
            </a:lvl3pPr>
            <a:lvl4pPr marL="1432043" indent="-1432043">
              <a:defRPr sz="5000"/>
            </a:lvl4pPr>
            <a:lvl5pPr marL="1624818" indent="-1624818"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71041" y="10579051"/>
            <a:ext cx="9817807" cy="11152062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pPr>
            <a:endParaRPr/>
          </a:p>
        </p:txBody>
      </p:sp>
      <p:sp>
        <p:nvSpPr>
          <p:cNvPr id="80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1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17614194" y="5"/>
            <a:ext cx="16958030" cy="2539999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71041" y="10577658"/>
            <a:ext cx="9817807" cy="111534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1pPr>
            <a:lvl2pPr marL="0" indent="150876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2pPr>
            <a:lvl3pPr marL="0" indent="301752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3pPr>
            <a:lvl4pPr marL="0" indent="4526279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4pPr>
            <a:lvl5pPr marL="0" indent="603504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4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20277" y="2539999"/>
            <a:ext cx="24447503" cy="5503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79999" y="5926666"/>
            <a:ext cx="27940001" cy="167628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77509" y="24374136"/>
            <a:ext cx="535297" cy="5531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 anchor="ctr">
            <a:spAutoFit/>
          </a:bodyPr>
          <a:lstStyle>
            <a:lvl1pPr algn="r">
              <a:defRPr sz="3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75564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3511296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526694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7022592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877824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053388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2289535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404518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s://www.ncbi.nlm.nih.gov/gds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/>
          <p:nvPr/>
        </p:nvSpPr>
        <p:spPr>
          <a:xfrm>
            <a:off x="25654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13C7C-758F-6549-91E2-BBAA699A2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90" r="6829"/>
          <a:stretch/>
        </p:blipFill>
        <p:spPr>
          <a:xfrm>
            <a:off x="30647341" y="4541157"/>
            <a:ext cx="6257028" cy="4498294"/>
          </a:xfrm>
          <a:prstGeom prst="rect">
            <a:avLst/>
          </a:prstGeom>
        </p:spPr>
      </p:pic>
      <p:sp>
        <p:nvSpPr>
          <p:cNvPr id="124" name="Rectangle 6"/>
          <p:cNvSpPr/>
          <p:nvPr/>
        </p:nvSpPr>
        <p:spPr>
          <a:xfrm>
            <a:off x="13208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C2311-A0D0-3D48-93E0-3992DA237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36" r="6089"/>
          <a:stretch/>
        </p:blipFill>
        <p:spPr>
          <a:xfrm>
            <a:off x="18453609" y="4299498"/>
            <a:ext cx="6355263" cy="4672722"/>
          </a:xfrm>
          <a:prstGeom prst="rect">
            <a:avLst/>
          </a:prstGeom>
        </p:spPr>
      </p:pic>
      <p:sp>
        <p:nvSpPr>
          <p:cNvPr id="123" name="Rectangle 41"/>
          <p:cNvSpPr/>
          <p:nvPr/>
        </p:nvSpPr>
        <p:spPr>
          <a:xfrm>
            <a:off x="0" y="-1"/>
            <a:ext cx="38100000" cy="2540001"/>
          </a:xfrm>
          <a:prstGeom prst="rect">
            <a:avLst/>
          </a:prstGeom>
          <a:solidFill>
            <a:srgbClr val="262626"/>
          </a:solidFill>
          <a:ln w="63500">
            <a:solidFill>
              <a:srgbClr val="000000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Rectangle 4"/>
          <p:cNvSpPr/>
          <p:nvPr/>
        </p:nvSpPr>
        <p:spPr>
          <a:xfrm>
            <a:off x="762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3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1" y="94308"/>
            <a:ext cx="38100000" cy="1348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Early Detection of Lung Cancer using RNA Transcriptomes of Nasal Endothelial Cells</a:t>
            </a:r>
            <a:endParaRPr dirty="0"/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65860" y="1590576"/>
            <a:ext cx="12768281" cy="9504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Sean Friedowitz (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sfriedo</a:t>
            </a:r>
            <a:r>
              <a:rPr lang="en-US" dirty="0"/>
              <a:t>), Kevin J Hou (</a:t>
            </a:r>
            <a:r>
              <a:rPr lang="en-US" dirty="0">
                <a:latin typeface="Courier" pitchFamily="2" charset="0"/>
              </a:rPr>
              <a:t>kjhou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8" name="Purpose"/>
          <p:cNvSpPr/>
          <p:nvPr/>
        </p:nvSpPr>
        <p:spPr>
          <a:xfrm>
            <a:off x="762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</a:t>
            </a:r>
            <a:r>
              <a:rPr lang="en-US" dirty="0"/>
              <a:t>Motivation</a:t>
            </a:r>
            <a:endParaRPr dirty="0"/>
          </a:p>
        </p:txBody>
      </p:sp>
      <p:sp>
        <p:nvSpPr>
          <p:cNvPr id="129" name="Model - Markov Decision Process"/>
          <p:cNvSpPr/>
          <p:nvPr/>
        </p:nvSpPr>
        <p:spPr>
          <a:xfrm>
            <a:off x="761999" y="12800225"/>
            <a:ext cx="11684001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Dataset</a:t>
            </a:r>
            <a:endParaRPr dirty="0"/>
          </a:p>
        </p:txBody>
      </p:sp>
      <p:sp>
        <p:nvSpPr>
          <p:cNvPr id="130" name="Results"/>
          <p:cNvSpPr/>
          <p:nvPr/>
        </p:nvSpPr>
        <p:spPr>
          <a:xfrm>
            <a:off x="25654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Clinical vs. Genomic Model</a:t>
            </a:r>
          </a:p>
        </p:txBody>
      </p:sp>
      <p:sp>
        <p:nvSpPr>
          <p:cNvPr id="131" name="Meet the Players"/>
          <p:cNvSpPr/>
          <p:nvPr/>
        </p:nvSpPr>
        <p:spPr>
          <a:xfrm>
            <a:off x="13208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Feature Selection</a:t>
            </a:r>
            <a:endParaRPr dirty="0"/>
          </a:p>
        </p:txBody>
      </p:sp>
      <p:sp>
        <p:nvSpPr>
          <p:cNvPr id="132" name="Conclusion and Next Steps"/>
          <p:cNvSpPr/>
          <p:nvPr/>
        </p:nvSpPr>
        <p:spPr>
          <a:xfrm>
            <a:off x="25654000" y="20569404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Next Steps</a:t>
            </a:r>
            <a:endParaRPr dirty="0"/>
          </a:p>
        </p:txBody>
      </p:sp>
      <p:sp>
        <p:nvSpPr>
          <p:cNvPr id="133" name="Rectangle 116"/>
          <p:cNvSpPr txBox="1"/>
          <p:nvPr/>
        </p:nvSpPr>
        <p:spPr>
          <a:xfrm>
            <a:off x="1046479" y="4273148"/>
            <a:ext cx="11175248" cy="7017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Early Detection Saves Lives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Lung Cancer is the second most-common type of cancer.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About 500,000 new cases diagnosed annually in the U.S.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When detected early, success rate of treatment is very high.</a:t>
            </a:r>
            <a:r>
              <a:rPr lang="en-US" baseline="30000" dirty="0"/>
              <a:t>[2]</a:t>
            </a:r>
            <a:endParaRPr baseline="30000" dirty="0"/>
          </a:p>
          <a:p>
            <a:pPr defTabSz="3511296">
              <a:defRPr sz="36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Genome Screening </a:t>
            </a:r>
            <a:r>
              <a:rPr lang="en-US" dirty="0">
                <a:sym typeface="Wingdings" pitchFamily="2" charset="2"/>
              </a:rPr>
              <a:t> Non-invasive Early Detection</a:t>
            </a:r>
            <a:endParaRPr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NGS has enabled massively parallel sequencing of genomes.</a:t>
            </a:r>
            <a:r>
              <a:rPr lang="en-US" baseline="30000" dirty="0"/>
              <a:t>[3]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RNA transcriptome: expression levels of all mRNA in a cell.</a:t>
            </a:r>
          </a:p>
          <a:p>
            <a:pPr marL="360947" indent="-360947" defTabSz="3511296">
              <a:buSzPct val="100000"/>
              <a:buFontTx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b="1" dirty="0"/>
              <a:t>Idea: </a:t>
            </a:r>
            <a:r>
              <a:rPr lang="en-US" dirty="0"/>
              <a:t>Non-invasive screening using nasal epithelial cells.</a:t>
            </a:r>
            <a:r>
              <a:rPr lang="en-US" baseline="30000" dirty="0"/>
              <a:t>[4]</a:t>
            </a:r>
            <a:endParaRPr dirty="0"/>
          </a:p>
          <a:p>
            <a:pPr defTabSz="3511296"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Goal: Build a Classifier that uses RNA Transcriptome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Metrics: sensitivity more important than specificity.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Primary challenge – feature selection.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 various models (Logistic, W.V., SVM, </a:t>
            </a:r>
            <a:r>
              <a:rPr lang="en-US" b="1" dirty="0"/>
              <a:t>Random Forest</a:t>
            </a:r>
            <a:r>
              <a:rPr lang="en-US" dirty="0"/>
              <a:t>).</a:t>
            </a:r>
          </a:p>
        </p:txBody>
      </p:sp>
      <p:sp>
        <p:nvSpPr>
          <p:cNvPr id="183" name="Rectangle 116"/>
          <p:cNvSpPr txBox="1"/>
          <p:nvPr/>
        </p:nvSpPr>
        <p:spPr>
          <a:xfrm>
            <a:off x="13561816" y="10556356"/>
            <a:ext cx="10886101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Our Best Predictor: 53 Genes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No overlap with the predicter produced by AEGIS study!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Genes encode proteins which regulate cell proliferation, transcription factors, and non-coding RNA (ncRNA).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Select features have been previously linked to cancer:</a:t>
            </a:r>
          </a:p>
        </p:txBody>
      </p:sp>
      <p:sp>
        <p:nvSpPr>
          <p:cNvPr id="250" name="Rectangle 116"/>
          <p:cNvSpPr txBox="1"/>
          <p:nvPr/>
        </p:nvSpPr>
        <p:spPr>
          <a:xfrm>
            <a:off x="25908322" y="4270248"/>
            <a:ext cx="5157159" cy="56323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>
              <a:defRPr u="none"/>
            </a:pPr>
            <a:r>
              <a:rPr lang="en-US" u="sng" dirty="0"/>
              <a:t>Model Comparison</a:t>
            </a:r>
          </a:p>
          <a:p>
            <a:pPr>
              <a:defRPr u="none"/>
            </a:pPr>
            <a:endParaRPr lang="en-US" sz="1200" dirty="0"/>
          </a:p>
          <a:p>
            <a:pPr>
              <a:defRPr u="none"/>
            </a:pPr>
            <a:r>
              <a:rPr lang="en-US" sz="3000" b="1" u="none" dirty="0">
                <a:latin typeface="Roboto Thin"/>
              </a:rPr>
              <a:t>Clinical Model: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Age, gender, smoking status (past and current), lesion size (if applicable)</a:t>
            </a:r>
          </a:p>
          <a:p>
            <a:pPr>
              <a:defRPr u="none"/>
            </a:pPr>
            <a:endParaRPr lang="en-US" sz="1200" b="1" u="none" dirty="0">
              <a:latin typeface="Roboto Thin"/>
            </a:endParaRPr>
          </a:p>
          <a:p>
            <a:pPr>
              <a:defRPr u="none"/>
            </a:pPr>
            <a:r>
              <a:rPr lang="en-US" sz="3000" b="1" u="none" dirty="0">
                <a:latin typeface="Roboto Thin"/>
              </a:rPr>
              <a:t>Clinical-Genomic Model: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Uses 53-gene identifier obtained from feature selection</a:t>
            </a:r>
          </a:p>
          <a:p>
            <a:pPr marL="571500" indent="-571500">
              <a:buFont typeface="Arial" panose="020B0604020202020204" pitchFamily="34" charset="0"/>
              <a:buChar char="•"/>
              <a:defRPr u="none"/>
            </a:pPr>
            <a:r>
              <a:rPr lang="en-US" sz="3000" u="none" dirty="0">
                <a:latin typeface="Roboto Thin"/>
              </a:rPr>
              <a:t>From clinical data, only lesion size was selected</a:t>
            </a:r>
          </a:p>
        </p:txBody>
      </p:sp>
      <p:sp>
        <p:nvSpPr>
          <p:cNvPr id="297" name="Conclusion and Next Steps">
            <a:extLst>
              <a:ext uri="{FF2B5EF4-FFF2-40B4-BE49-F238E27FC236}">
                <a16:creationId xmlns:a16="http://schemas.microsoft.com/office/drawing/2014/main" id="{2FD7E544-445A-544D-A671-79974DEF03B2}"/>
              </a:ext>
            </a:extLst>
          </p:cNvPr>
          <p:cNvSpPr/>
          <p:nvPr/>
        </p:nvSpPr>
        <p:spPr>
          <a:xfrm>
            <a:off x="25654000" y="13696194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Discussion</a:t>
            </a:r>
            <a:endParaRPr dirty="0"/>
          </a:p>
        </p:txBody>
      </p:sp>
      <p:sp>
        <p:nvSpPr>
          <p:cNvPr id="298" name="Meet the Players">
            <a:extLst>
              <a:ext uri="{FF2B5EF4-FFF2-40B4-BE49-F238E27FC236}">
                <a16:creationId xmlns:a16="http://schemas.microsoft.com/office/drawing/2014/main" id="{93C164E8-A756-6B40-9020-5F82CDD6483A}"/>
              </a:ext>
            </a:extLst>
          </p:cNvPr>
          <p:cNvSpPr/>
          <p:nvPr/>
        </p:nvSpPr>
        <p:spPr>
          <a:xfrm>
            <a:off x="13208000" y="16523208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Random Forest Optimization</a:t>
            </a:r>
            <a:endParaRPr dirty="0"/>
          </a:p>
        </p:txBody>
      </p:sp>
      <p:sp>
        <p:nvSpPr>
          <p:cNvPr id="299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2139" y="4270248"/>
            <a:ext cx="5017607" cy="38779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Methodology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Tested three feature selection methods to identify the two classes (cancer, no cancer). 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1) T-test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2) ANOVA F-score</a:t>
            </a:r>
          </a:p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    3) Decision-tree ensemble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id="{F7ABC683-EB64-C643-BAD5-0653B33D9083}"/>
              </a:ext>
            </a:extLst>
          </p:cNvPr>
          <p:cNvSpPr txBox="1"/>
          <p:nvPr/>
        </p:nvSpPr>
        <p:spPr>
          <a:xfrm>
            <a:off x="1072094" y="14102504"/>
            <a:ext cx="11175248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AEGIS Epithelial Nasal Cell Dataset</a:t>
            </a:r>
            <a:r>
              <a:rPr lang="en-US" u="sng" baseline="30000" dirty="0"/>
              <a:t>[1]</a:t>
            </a:r>
            <a:endParaRPr u="sng" baseline="30000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From AEGIS clinical trials, which tracked at-risk cancer patients from 28 medical centers in the U.S., Canada, and Europe.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Patients were followed for up to one year, until diagnosis.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Data publicly available via NCBI Gene Expression Omnibus.</a:t>
            </a:r>
            <a:r>
              <a:rPr lang="en-US" baseline="30000" dirty="0"/>
              <a:t>[2]</a:t>
            </a:r>
          </a:p>
        </p:txBody>
      </p:sp>
      <p:sp>
        <p:nvSpPr>
          <p:cNvPr id="345" name="Rectangle 116">
            <a:extLst>
              <a:ext uri="{FF2B5EF4-FFF2-40B4-BE49-F238E27FC236}">
                <a16:creationId xmlns:a16="http://schemas.microsoft.com/office/drawing/2014/main" id="{979D73A8-D008-BD40-B4E2-F80B318BA2EB}"/>
              </a:ext>
            </a:extLst>
          </p:cNvPr>
          <p:cNvSpPr txBox="1"/>
          <p:nvPr/>
        </p:nvSpPr>
        <p:spPr>
          <a:xfrm>
            <a:off x="25908322" y="14925992"/>
            <a:ext cx="1083184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Feature Selection Results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Selecting features from simple classifiers produced best distinction between cancer and no-cancer classes.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Many top features have established links to cancer, corresponding to genes which regulate cell division/apoptosis.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Selecting features based on recall (TPR) did not automatically increase model accuracy.</a:t>
            </a:r>
            <a:endParaRPr dirty="0"/>
          </a:p>
        </p:txBody>
      </p:sp>
      <p:sp>
        <p:nvSpPr>
          <p:cNvPr id="347" name="Rectangle 116">
            <a:extLst>
              <a:ext uri="{FF2B5EF4-FFF2-40B4-BE49-F238E27FC236}">
                <a16:creationId xmlns:a16="http://schemas.microsoft.com/office/drawing/2014/main" id="{4F1C1411-7EC6-1547-BF01-23F30CE59308}"/>
              </a:ext>
            </a:extLst>
          </p:cNvPr>
          <p:cNvSpPr txBox="1"/>
          <p:nvPr/>
        </p:nvSpPr>
        <p:spPr>
          <a:xfrm>
            <a:off x="25908322" y="18433737"/>
            <a:ext cx="10831842" cy="2031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Overall Model Performance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Final clinical-genetic model performs comparably to best of published results (89% vs. 91% in literature).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>
                <a:solidFill>
                  <a:schemeClr val="tx1"/>
                </a:solidFill>
              </a:rPr>
              <a:t>AEGIS study obtains higher accuracy using domain knowledge.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8" name="Rectangle 116">
            <a:extLst>
              <a:ext uri="{FF2B5EF4-FFF2-40B4-BE49-F238E27FC236}">
                <a16:creationId xmlns:a16="http://schemas.microsoft.com/office/drawing/2014/main" id="{BC7D7044-AE0C-FA44-8139-E6DAFFE2DFF5}"/>
              </a:ext>
            </a:extLst>
          </p:cNvPr>
          <p:cNvSpPr txBox="1"/>
          <p:nvPr/>
        </p:nvSpPr>
        <p:spPr>
          <a:xfrm>
            <a:off x="25907999" y="21806164"/>
            <a:ext cx="11036906" cy="2954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Optimizing accuracy and recall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Incorporate domain knowledge to add/exclude relevant features, e.g. other clinical classifiers, targeting specific gene groups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>
                <a:solidFill>
                  <a:schemeClr val="tx1"/>
                </a:solidFill>
              </a:rPr>
              <a:t>Comparative studies with other datasets (e.g. expression in bronchial cell samples) could inform feature selection and improve classification accuracy.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15E9DA0E-A88B-0C4E-B341-628874F86301}"/>
              </a:ext>
            </a:extLst>
          </p:cNvPr>
          <p:cNvSpPr/>
          <p:nvPr/>
        </p:nvSpPr>
        <p:spPr>
          <a:xfrm>
            <a:off x="914400" y="24041398"/>
            <a:ext cx="11447362" cy="7154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National Center for Biotechnology Information,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gds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Affymetrix,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www.affymetrix.com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/analysis/downloads/na36/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wtgene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D2D7AB-BCB2-2D42-AB5C-2DD0EC8B2252}"/>
              </a:ext>
            </a:extLst>
          </p:cNvPr>
          <p:cNvSpPr/>
          <p:nvPr/>
        </p:nvSpPr>
        <p:spPr>
          <a:xfrm>
            <a:off x="914400" y="11537527"/>
            <a:ext cx="11307327" cy="1244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https://www.cancer.org/cancer/non-small-cell-lung-cancer/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https://www.cancer.org/cancer/lung-cancer/prevention-and-early-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detection.html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Z. Wang, M. Gerstein, and M. Snyder.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Nature Review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57-63, DOI: 10.1038/nrg2484 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A1B3A610-0F9B-BD4E-8C72-184014212640}"/>
              </a:ext>
            </a:extLst>
          </p:cNvPr>
          <p:cNvSpPr/>
          <p:nvPr/>
        </p:nvSpPr>
        <p:spPr>
          <a:xfrm>
            <a:off x="6705240" y="20227928"/>
            <a:ext cx="5400621" cy="334728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endParaRPr lang="en-US" dirty="0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B1CAB185-C0A6-4044-892F-D1E5AA5F8CE3}"/>
              </a:ext>
            </a:extLst>
          </p:cNvPr>
          <p:cNvSpPr txBox="1"/>
          <p:nvPr/>
        </p:nvSpPr>
        <p:spPr>
          <a:xfrm>
            <a:off x="6849979" y="20268805"/>
            <a:ext cx="5111145" cy="328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3000" u="sng" dirty="0">
                <a:latin typeface="Roboto" panose="02000000000000000000" pitchFamily="2" charset="0"/>
                <a:ea typeface="Roboto" panose="02000000000000000000" pitchFamily="2" charset="0"/>
              </a:rPr>
              <a:t>Dataset at a Glance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/>
              <a:t>487 Samples </a:t>
            </a:r>
            <a:r>
              <a:rPr lang="en-US" sz="2400" dirty="0"/>
              <a:t>from 28 Centers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- 298 Patients diagnosed with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- 189 Patients without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Clinical Data </a:t>
            </a:r>
            <a:r>
              <a:rPr lang="en-US" sz="2400" dirty="0"/>
              <a:t>(age, smoking, etc.)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0070C0"/>
                </a:solidFill>
              </a:rPr>
              <a:t>Expression levels for 32,321 genes</a:t>
            </a:r>
            <a:r>
              <a:rPr lang="en-US" sz="2400" dirty="0"/>
              <a:t>, from Affymetrix Microarray</a:t>
            </a:r>
            <a:r>
              <a:rPr lang="en-US" sz="2400" baseline="30000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C3665-4972-6642-BD5C-115C6D752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388" y="16823471"/>
            <a:ext cx="9525000" cy="2476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4681E-EAE3-3F41-A5D5-5C1427409806}"/>
              </a:ext>
            </a:extLst>
          </p:cNvPr>
          <p:cNvCxnSpPr>
            <a:cxnSpLocks/>
          </p:cNvCxnSpPr>
          <p:nvPr/>
        </p:nvCxnSpPr>
        <p:spPr>
          <a:xfrm>
            <a:off x="2483734" y="17464932"/>
            <a:ext cx="0" cy="1824648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E958D7-1AB4-D244-92D4-FA72A15AFE28}"/>
              </a:ext>
            </a:extLst>
          </p:cNvPr>
          <p:cNvCxnSpPr>
            <a:cxnSpLocks/>
          </p:cNvCxnSpPr>
          <p:nvPr/>
        </p:nvCxnSpPr>
        <p:spPr>
          <a:xfrm flipH="1">
            <a:off x="8750762" y="19476801"/>
            <a:ext cx="3396901" cy="0"/>
          </a:xfrm>
          <a:prstGeom prst="line">
            <a:avLst/>
          </a:prstGeom>
          <a:noFill/>
          <a:ln w="38100" cap="sq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058A8-11C5-7D4D-97FC-9DAABAACB39B}"/>
              </a:ext>
            </a:extLst>
          </p:cNvPr>
          <p:cNvCxnSpPr>
            <a:cxnSpLocks/>
          </p:cNvCxnSpPr>
          <p:nvPr/>
        </p:nvCxnSpPr>
        <p:spPr>
          <a:xfrm flipH="1">
            <a:off x="4572303" y="19476801"/>
            <a:ext cx="4120585" cy="0"/>
          </a:xfrm>
          <a:prstGeom prst="line">
            <a:avLst/>
          </a:prstGeom>
          <a:noFill/>
          <a:ln w="38100" cap="sq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116">
            <a:extLst>
              <a:ext uri="{FF2B5EF4-FFF2-40B4-BE49-F238E27FC236}">
                <a16:creationId xmlns:a16="http://schemas.microsoft.com/office/drawing/2014/main" id="{42C9563C-B508-854C-97D0-637BF50085A9}"/>
              </a:ext>
            </a:extLst>
          </p:cNvPr>
          <p:cNvSpPr txBox="1"/>
          <p:nvPr/>
        </p:nvSpPr>
        <p:spPr>
          <a:xfrm>
            <a:off x="5373810" y="19564036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C00000"/>
                </a:solidFill>
              </a:rPr>
              <a:t>Clinical Data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0" name="Rectangle 116">
            <a:extLst>
              <a:ext uri="{FF2B5EF4-FFF2-40B4-BE49-F238E27FC236}">
                <a16:creationId xmlns:a16="http://schemas.microsoft.com/office/drawing/2014/main" id="{1B219A41-3333-244D-89FE-08D16E3C5E45}"/>
              </a:ext>
            </a:extLst>
          </p:cNvPr>
          <p:cNvSpPr txBox="1"/>
          <p:nvPr/>
        </p:nvSpPr>
        <p:spPr>
          <a:xfrm>
            <a:off x="9184170" y="19568160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32,321 Genes</a:t>
            </a:r>
            <a:endParaRPr sz="2600" dirty="0">
              <a:solidFill>
                <a:srgbClr val="0070C0"/>
              </a:solidFill>
            </a:endParaRPr>
          </a:p>
        </p:txBody>
      </p:sp>
      <p:sp>
        <p:nvSpPr>
          <p:cNvPr id="51" name="Rectangle 116">
            <a:extLst>
              <a:ext uri="{FF2B5EF4-FFF2-40B4-BE49-F238E27FC236}">
                <a16:creationId xmlns:a16="http://schemas.microsoft.com/office/drawing/2014/main" id="{4B94B5D0-524D-AC4F-81EF-A112DCF919FC}"/>
              </a:ext>
            </a:extLst>
          </p:cNvPr>
          <p:cNvSpPr txBox="1"/>
          <p:nvPr/>
        </p:nvSpPr>
        <p:spPr>
          <a:xfrm>
            <a:off x="366631" y="17663255"/>
            <a:ext cx="2530084" cy="12926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/>
              <a:t>487</a:t>
            </a:r>
          </a:p>
          <a:p>
            <a:r>
              <a:rPr lang="en-US" sz="2600" dirty="0"/>
              <a:t>Samples</a:t>
            </a:r>
          </a:p>
          <a:p>
            <a:r>
              <a:rPr lang="en-US" sz="2600" dirty="0"/>
              <a:t>(Patients)</a:t>
            </a:r>
          </a:p>
        </p:txBody>
      </p:sp>
      <p:sp>
        <p:nvSpPr>
          <p:cNvPr id="53" name="Rectangle 116">
            <a:extLst>
              <a:ext uri="{FF2B5EF4-FFF2-40B4-BE49-F238E27FC236}">
                <a16:creationId xmlns:a16="http://schemas.microsoft.com/office/drawing/2014/main" id="{19C833B7-343A-4E46-B708-CBF653C128C1}"/>
              </a:ext>
            </a:extLst>
          </p:cNvPr>
          <p:cNvSpPr txBox="1"/>
          <p:nvPr/>
        </p:nvSpPr>
        <p:spPr>
          <a:xfrm>
            <a:off x="1071479" y="20158889"/>
            <a:ext cx="529362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Challenges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Significantly more features than data points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Expect most of the gene expression levels </a:t>
            </a:r>
            <a:r>
              <a:rPr lang="en-US" b="1" dirty="0"/>
              <a:t>not</a:t>
            </a:r>
            <a:r>
              <a:rPr lang="en-US" dirty="0"/>
              <a:t> to be correlated with cancer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Need feature selection!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E6BA48-ADC1-7244-B094-CBACD9E5764E}"/>
              </a:ext>
            </a:extLst>
          </p:cNvPr>
          <p:cNvSpPr/>
          <p:nvPr/>
        </p:nvSpPr>
        <p:spPr>
          <a:xfrm>
            <a:off x="13281184" y="15406800"/>
            <a:ext cx="11476889" cy="1084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Johnston, P.A. and Grandis, J.R.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Interv,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2011,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11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(1), 18-26. DOI: 10.1124/mi.11.1.4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Wang, X.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BMC Cancer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2016,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16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(383). DOI: 10.1186/s12885-016-2460-5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Zhang, F.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Cell Prolif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2018,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51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(1). DOI: 10.1111/cpr.12397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Moldovan, G.-L., D’andrea, A. D.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Annual Review of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43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223-249, DOI: 10.1146/annurev-genet-102108-134222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858B-A797-0542-AB61-D8737288F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647" y="13185938"/>
            <a:ext cx="11153494" cy="1586591"/>
          </a:xfrm>
          <a:prstGeom prst="rect">
            <a:avLst/>
          </a:prstGeom>
        </p:spPr>
      </p:pic>
      <p:sp>
        <p:nvSpPr>
          <p:cNvPr id="64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16144562" y="14707503"/>
            <a:ext cx="5755318" cy="5232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800" b="1" dirty="0"/>
              <a:t>Table 1 – Notable genes in predictor</a:t>
            </a:r>
            <a:endParaRPr sz="2800" b="1" dirty="0"/>
          </a:p>
        </p:txBody>
      </p:sp>
      <p:sp>
        <p:nvSpPr>
          <p:cNvPr id="45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19061414" y="8942590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1 – Decision-tree feature selection performance.</a:t>
            </a:r>
            <a:endParaRPr sz="2400" b="1" dirty="0"/>
          </a:p>
        </p:txBody>
      </p:sp>
      <p:sp>
        <p:nvSpPr>
          <p:cNvPr id="46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31189587" y="9079986"/>
            <a:ext cx="5755318" cy="8309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Figure 2 – ROC curve for clinical vs. clinical-genomic models (random forest classifiers).</a:t>
            </a:r>
            <a:endParaRPr sz="2400" b="1" dirty="0"/>
          </a:p>
        </p:txBody>
      </p:sp>
      <p:sp>
        <p:nvSpPr>
          <p:cNvPr id="48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5755" y="17780524"/>
            <a:ext cx="11446245" cy="43396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Hyperparameter Tuning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Random forest classifiers are high variance, prone to overfitting.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Tested a variety of model parameters to achieve highest cross-validation recall score (</a:t>
            </a:r>
            <a:r>
              <a:rPr lang="en-US" sz="3000" b="1" dirty="0">
                <a:latin typeface="Roboto Thin"/>
              </a:rPr>
              <a:t>88% average recall in 10-fold CV</a:t>
            </a:r>
            <a:r>
              <a:rPr lang="en-US" sz="3000" dirty="0">
                <a:latin typeface="Roboto Thin"/>
              </a:rPr>
              <a:t>).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Optimal model parameters: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1) Gini loss during training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2) 500 tree estimator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3) Unlimited max splits</a:t>
            </a:r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        4) 20% feature consideration per split</a:t>
            </a:r>
          </a:p>
        </p:txBody>
      </p:sp>
      <p:sp>
        <p:nvSpPr>
          <p:cNvPr id="55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45755" y="22200883"/>
            <a:ext cx="11516774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Dimensionality Reduction (PCA)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53 optimal features determined via feature selection tests.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dirty="0">
                <a:latin typeface="Roboto Thin"/>
              </a:rPr>
              <a:t>PCA reduction to 33 features captures 90% of variance.</a:t>
            </a:r>
          </a:p>
          <a:p>
            <a:pPr marL="571500" indent="-571500" defTabSz="3511296">
              <a:buFont typeface="Arial" panose="020B0604020202020204" pitchFamily="34" charset="0"/>
              <a:buChar char="•"/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sz="3000" b="1" dirty="0">
                <a:latin typeface="Roboto Thin"/>
              </a:rPr>
              <a:t>Model w/ reduced feature-dimensions improves test set recall (true positive rate) from 83% to 89%.</a:t>
            </a:r>
          </a:p>
        </p:txBody>
      </p:sp>
      <p:sp>
        <p:nvSpPr>
          <p:cNvPr id="52" name="Rectangle 116">
            <a:extLst>
              <a:ext uri="{FF2B5EF4-FFF2-40B4-BE49-F238E27FC236}">
                <a16:creationId xmlns:a16="http://schemas.microsoft.com/office/drawing/2014/main" id="{6EBCBC6F-14F2-1F41-8D3C-843E4BC3899A}"/>
              </a:ext>
            </a:extLst>
          </p:cNvPr>
          <p:cNvSpPr txBox="1"/>
          <p:nvPr/>
        </p:nvSpPr>
        <p:spPr>
          <a:xfrm>
            <a:off x="13441680" y="7582609"/>
            <a:ext cx="5572481" cy="2862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buSzPct val="100000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Features selected based on recall (true positive rate)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Best performance from random forest classifier using decision-tree ensemble.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3133"/>
              </p:ext>
            </p:extLst>
          </p:nvPr>
        </p:nvGraphicFramePr>
        <p:xfrm>
          <a:off x="26071005" y="10236232"/>
          <a:ext cx="10833364" cy="2316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80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12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1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</a:t>
                      </a:r>
                      <a:r>
                        <a:rPr lang="en-US" baseline="0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Clinical-Genomic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1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AEGIS Study</a:t>
                      </a:r>
                      <a:r>
                        <a:rPr lang="en-US" baseline="300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0563"/>
                  </a:ext>
                </a:extLst>
              </a:tr>
            </a:tbl>
          </a:graphicData>
        </a:graphic>
      </p:graphicFrame>
      <p:sp>
        <p:nvSpPr>
          <p:cNvPr id="56" name="Rectangle 116">
            <a:extLst>
              <a:ext uri="{FF2B5EF4-FFF2-40B4-BE49-F238E27FC236}">
                <a16:creationId xmlns:a16="http://schemas.microsoft.com/office/drawing/2014/main" id="{B49B941A-C2CB-1146-8487-4C4CD33F763C}"/>
              </a:ext>
            </a:extLst>
          </p:cNvPr>
          <p:cNvSpPr txBox="1"/>
          <p:nvPr/>
        </p:nvSpPr>
        <p:spPr>
          <a:xfrm>
            <a:off x="28618341" y="12624249"/>
            <a:ext cx="5755318" cy="5232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800" b="1" dirty="0"/>
              <a:t>Table 2 – Test set results</a:t>
            </a:r>
            <a:endParaRPr sz="28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84D7E4-1C39-C344-A76F-42EB39E0B390}"/>
              </a:ext>
            </a:extLst>
          </p:cNvPr>
          <p:cNvSpPr/>
          <p:nvPr/>
        </p:nvSpPr>
        <p:spPr>
          <a:xfrm>
            <a:off x="25670222" y="13312451"/>
            <a:ext cx="11447362" cy="3041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1049</Words>
  <Application>Microsoft Macintosh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Courier</vt:lpstr>
      <vt:lpstr>Helvetica</vt:lpstr>
      <vt:lpstr>Helvetica Neue</vt:lpstr>
      <vt:lpstr>Open Sans Light</vt:lpstr>
      <vt:lpstr>Roboto</vt:lpstr>
      <vt:lpstr>Roboto Light</vt:lpstr>
      <vt:lpstr>Roboto Regular</vt:lpstr>
      <vt:lpstr>Roboto Thin</vt:lpstr>
      <vt:lpstr>Wingdings</vt:lpstr>
      <vt:lpstr>Crop</vt:lpstr>
      <vt:lpstr>Early Detection of Lung Cancer using RNA Transcriptomes of Nasal Endothelial Cells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Lung Cancer using RNA Transcriptomes of Nasal Endothelial Cells</dc:title>
  <cp:lastModifiedBy>Microsoft Office User</cp:lastModifiedBy>
  <cp:revision>335</cp:revision>
  <dcterms:modified xsi:type="dcterms:W3CDTF">2018-12-08T22:50:07Z</dcterms:modified>
</cp:coreProperties>
</file>